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6"/>
  </p:notesMasterIdLst>
  <p:sldIdLst>
    <p:sldId id="256" r:id="rId3"/>
    <p:sldId id="257" r:id="rId4"/>
    <p:sldId id="259" r:id="rId5"/>
    <p:sldId id="262" r:id="rId6"/>
    <p:sldId id="263" r:id="rId7"/>
    <p:sldId id="264" r:id="rId8"/>
    <p:sldId id="267" r:id="rId9"/>
    <p:sldId id="268" r:id="rId10"/>
    <p:sldId id="269" r:id="rId11"/>
    <p:sldId id="270" r:id="rId12"/>
    <p:sldId id="369" r:id="rId13"/>
    <p:sldId id="370" r:id="rId14"/>
    <p:sldId id="371" r:id="rId15"/>
    <p:sldId id="372" r:id="rId16"/>
    <p:sldId id="378" r:id="rId17"/>
    <p:sldId id="373" r:id="rId18"/>
    <p:sldId id="387" r:id="rId19"/>
    <p:sldId id="374" r:id="rId20"/>
    <p:sldId id="375" r:id="rId21"/>
    <p:sldId id="388" r:id="rId22"/>
    <p:sldId id="376" r:id="rId23"/>
    <p:sldId id="377" r:id="rId24"/>
    <p:sldId id="276" r:id="rId25"/>
    <p:sldId id="277" r:id="rId26"/>
    <p:sldId id="278" r:id="rId27"/>
    <p:sldId id="279" r:id="rId28"/>
    <p:sldId id="280" r:id="rId29"/>
    <p:sldId id="281" r:id="rId30"/>
    <p:sldId id="298" r:id="rId31"/>
    <p:sldId id="299" r:id="rId32"/>
    <p:sldId id="300" r:id="rId33"/>
    <p:sldId id="301" r:id="rId34"/>
    <p:sldId id="303" r:id="rId35"/>
    <p:sldId id="304" r:id="rId36"/>
    <p:sldId id="305" r:id="rId37"/>
    <p:sldId id="308" r:id="rId38"/>
    <p:sldId id="306" r:id="rId39"/>
    <p:sldId id="379" r:id="rId40"/>
    <p:sldId id="309" r:id="rId41"/>
    <p:sldId id="310" r:id="rId42"/>
    <p:sldId id="311" r:id="rId43"/>
    <p:sldId id="312" r:id="rId44"/>
    <p:sldId id="313" r:id="rId45"/>
    <p:sldId id="314" r:id="rId46"/>
    <p:sldId id="315" r:id="rId47"/>
    <p:sldId id="316" r:id="rId48"/>
    <p:sldId id="380" r:id="rId49"/>
    <p:sldId id="38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7" r:id="rId79"/>
    <p:sldId id="389" r:id="rId80"/>
    <p:sldId id="381" r:id="rId81"/>
    <p:sldId id="382" r:id="rId82"/>
    <p:sldId id="350" r:id="rId83"/>
    <p:sldId id="351" r:id="rId84"/>
    <p:sldId id="352" r:id="rId85"/>
    <p:sldId id="354" r:id="rId86"/>
    <p:sldId id="355" r:id="rId87"/>
    <p:sldId id="356" r:id="rId88"/>
    <p:sldId id="357" r:id="rId89"/>
    <p:sldId id="358" r:id="rId90"/>
    <p:sldId id="383" r:id="rId91"/>
    <p:sldId id="359" r:id="rId92"/>
    <p:sldId id="360" r:id="rId93"/>
    <p:sldId id="361" r:id="rId94"/>
    <p:sldId id="390" r:id="rId95"/>
    <p:sldId id="391" r:id="rId96"/>
    <p:sldId id="392" r:id="rId97"/>
    <p:sldId id="393" r:id="rId98"/>
    <p:sldId id="363" r:id="rId99"/>
    <p:sldId id="364" r:id="rId100"/>
    <p:sldId id="365" r:id="rId101"/>
    <p:sldId id="366" r:id="rId102"/>
    <p:sldId id="367" r:id="rId103"/>
    <p:sldId id="384" r:id="rId104"/>
    <p:sldId id="385" r:id="rId10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79" autoAdjust="0"/>
  </p:normalViewPr>
  <p:slideViewPr>
    <p:cSldViewPr snapToGrid="0" snapToObjects="1">
      <p:cViewPr varScale="1">
        <p:scale>
          <a:sx n="129" d="100"/>
          <a:sy n="129" d="100"/>
        </p:scale>
        <p:origin x="-31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notesMaster" Target="notesMasters/notes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theme" Target="theme/theme1.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a:t>
            </a:r>
            <a:r>
              <a:rPr lang="en-US" baseline="0" dirty="0" smtClean="0"/>
              <a:t>the nerds — our data editor and me — and </a:t>
            </a:r>
            <a:r>
              <a:rPr lang="en-US" baseline="0" dirty="0" smtClean="0"/>
              <a:t>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 </a:t>
            </a:r>
            <a:r>
              <a:rPr lang="en-US" baseline="0" dirty="0" smtClean="0"/>
              <a:t>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programmer interface</a:t>
            </a:r>
          </a:p>
          <a:p>
            <a:pPr marL="0" lvl="0" indent="0"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The top of this story had no data in it, but the underlying premise </a:t>
            </a:r>
            <a:r>
              <a:rPr lang="mr-IN" baseline="0" dirty="0" smtClean="0"/>
              <a:t>–</a:t>
            </a:r>
            <a:r>
              <a:rPr lang="en-US" baseline="0" dirty="0" smtClean="0"/>
              <a:t> that blue dogs are waging competitive fights </a:t>
            </a:r>
            <a:r>
              <a:rPr lang="mr-IN" baseline="0" dirty="0" smtClean="0"/>
              <a:t>–</a:t>
            </a:r>
            <a:r>
              <a:rPr lang="en-US" baseline="0" dirty="0" smtClean="0"/>
              <a:t> relied heavily on data analysis.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a:t>
            </a:r>
            <a:r>
              <a:rPr lang="en-US" baseline="0" dirty="0" smtClean="0"/>
              <a:t>.. So we wanted to know if this was true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I’m a member of the interactive news team at the New York Times. We work on a variety of projects, but we often end up being pulled in when reporters get stuck trying to get a full understanding of a data collection. We pitch in when the data is hard to get. We pitch in when the format is unusable. We pitch in when there’s just too much data. And we pitch in when it feels like there should be a data set but it’s just not clear where. When you read the resulting stories, sometimes it’s clear how data contributed. Sometimes you’d have no idea. So I’m here today to tell the data stories behind the stories. 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jp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goo.gl/forms/1QJKymkcIUDYVGrN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en.wikipedia.org/wiki/Markup_language"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0.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a:t>https://</a:t>
            </a: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a:solidFill>
                  <a:srgbClr val="FF0000"/>
                </a:solidFill>
              </a:rPr>
              <a:t>https://</a:t>
            </a:r>
            <a:r>
              <a:rPr lang="en-US" sz="2800" dirty="0" err="1">
                <a:solidFill>
                  <a:srgbClr val="FF0000"/>
                </a:solidFill>
              </a:rPr>
              <a:t>bit.ly</a:t>
            </a:r>
            <a:r>
              <a:rPr lang="en-US" sz="2800" dirty="0">
                <a:solidFill>
                  <a:srgbClr val="FF0000"/>
                </a:solidFill>
              </a:rPr>
              <a:t>/2M0qnCu</a:t>
            </a:r>
          </a:p>
        </p:txBody>
      </p:sp>
    </p:spTree>
    <p:extLst>
      <p:ext uri="{BB962C8B-B14F-4D97-AF65-F5344CB8AC3E}">
        <p14:creationId xmlns:p14="http://schemas.microsoft.com/office/powerpoint/2010/main" val="1040073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being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Stories</a:t>
            </a:r>
            <a:endParaRPr/>
          </a:p>
        </p:txBody>
      </p:sp>
      <p:sp>
        <p:nvSpPr>
          <p:cNvPr id="447" name="Shape 4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We’ll start each class with a few data stories you have seen during the week. They could be visuals, text, video, whatever. I’ll generally randomly call on people, so please have one prepared (you should be able to describe it well enough that we can find it by googling and pull it up</a:t>
            </a:r>
            <a:r>
              <a:rPr lang="en" dirty="0" smtClean="0"/>
              <a:t>).</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What the Hell is an </a:t>
            </a:r>
            <a:r>
              <a:rPr lang="en" sz="3000" dirty="0" smtClean="0"/>
              <a:t>API (and </a:t>
            </a:r>
            <a:r>
              <a:rPr lang="en" sz="3000" dirty="0"/>
              <a:t>other questions I was too afraid to </a:t>
            </a:r>
            <a:r>
              <a:rPr lang="en" sz="3000" dirty="0" smtClean="0"/>
              <a:t>ask)?</a:t>
            </a:r>
          </a:p>
          <a:p>
            <a:pPr marL="0" lv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a:p>
          <a:p>
            <a:pPr marL="114300" indent="0">
              <a:buNone/>
            </a:pPr>
            <a:r>
              <a:rPr lang="en-US" dirty="0">
                <a:solidFill>
                  <a:schemeClr val="tx1"/>
                </a:solidFill>
              </a:rPr>
              <a:t>https://</a:t>
            </a:r>
            <a:r>
              <a:rPr lang="en-US" dirty="0" err="1">
                <a:solidFill>
                  <a:schemeClr val="tx1"/>
                </a:solidFill>
              </a:rPr>
              <a:t>goo.gl</a:t>
            </a:r>
            <a:r>
              <a:rPr lang="en-US" dirty="0">
                <a:solidFill>
                  <a:schemeClr val="tx1"/>
                </a:solidFill>
              </a:rPr>
              <a:t>/forms/YnH3ZUEdsHl4B6SF2</a:t>
            </a:r>
          </a:p>
        </p:txBody>
      </p:sp>
    </p:spTree>
    <p:extLst>
      <p:ext uri="{BB962C8B-B14F-4D97-AF65-F5344CB8AC3E}">
        <p14:creationId xmlns:p14="http://schemas.microsoft.com/office/powerpoint/2010/main" val="3326843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a:t>
            </a:r>
            <a:endParaRPr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towards your degree. If you miss 3 homework assignments, it’s impossible to get a B-, even if you get 100% on everything else. Please do not do this.</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1600"/>
              </a:spcAft>
              <a:buNone/>
            </a:pPr>
            <a:r>
              <a:rPr lang="en"/>
              <a:t>Unless otherwise noted, assignments should be written in sentences and paragraphs (not bulletpoints, fragments, etc)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t>
            </a:r>
            <a:r>
              <a:rPr lang="en" dirty="0" smtClean="0">
                <a:solidFill>
                  <a:srgbClr val="333333"/>
                </a:solidFill>
                <a:highlight>
                  <a:srgbClr val="FFFFFF"/>
                </a:highlight>
              </a:rPr>
              <a:t>are</a:t>
            </a:r>
            <a:r>
              <a:rPr lang="en-US" dirty="0" smtClean="0">
                <a:solidFill>
                  <a:srgbClr val="333333"/>
                </a:solidFill>
                <a:highlight>
                  <a:srgbClr val="FFFFFF"/>
                </a:highlight>
              </a:rPr>
              <a:t> </a:t>
            </a:r>
            <a:r>
              <a:rPr lang="en" dirty="0" smtClean="0">
                <a:solidFill>
                  <a:srgbClr val="333333"/>
                </a:solidFill>
                <a:highlight>
                  <a:srgbClr val="FFFFFF"/>
                </a:highlight>
              </a:rPr>
              <a:t>unsure</a:t>
            </a:r>
            <a:r>
              <a:rPr lang="en" dirty="0">
                <a:solidFill>
                  <a:srgbClr val="333333"/>
                </a:solidFill>
                <a:highlight>
                  <a:srgbClr val="FFFFFF"/>
                </a:highlight>
              </a:rPr>
              <a:t>.</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a:t>
            </a:r>
            <a:r>
              <a:rPr lang="en-US" sz="2400" dirty="0" smtClean="0"/>
              <a:t>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a:highlight>
                  <a:srgbClr val="FFF2CC"/>
                </a:highlight>
              </a:rPr>
              <a:t>digitalframeworks</a:t>
            </a:r>
            <a:r>
              <a:rPr lang="en" sz="3000" dirty="0"/>
              <a:t> (so I can find it easily)</a:t>
            </a:r>
            <a:endParaRPr sz="3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986200"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761525" y="1657500"/>
            <a:ext cx="22101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Call your repository </a:t>
            </a:r>
            <a:r>
              <a:rPr lang="en" i="1"/>
              <a:t>digitalframeworks</a:t>
            </a:r>
            <a:endParaRPr i="1"/>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need to know where to find your repo!</a:t>
            </a:r>
            <a:endParaRPr sz="3000" dirty="0"/>
          </a:p>
          <a:p>
            <a:pPr marL="0" lvl="0" indent="0" rtl="0">
              <a:spcBef>
                <a:spcPts val="1600"/>
              </a:spcBef>
              <a:spcAft>
                <a:spcPts val="0"/>
              </a:spcAft>
              <a:buNone/>
            </a:pPr>
            <a:r>
              <a:rPr lang="en" sz="3000" dirty="0"/>
              <a:t>Add </a:t>
            </a:r>
            <a:r>
              <a:rPr lang="en-US" sz="3000" dirty="0" smtClean="0"/>
              <a:t>a link your repo</a:t>
            </a:r>
            <a:r>
              <a:rPr lang="en" sz="3000" dirty="0" smtClean="0"/>
              <a:t> </a:t>
            </a:r>
            <a:r>
              <a:rPr lang="en" sz="3000" dirty="0"/>
              <a:t>to this google sheet</a:t>
            </a:r>
            <a:r>
              <a:rPr lang="en" sz="3000" dirty="0" smtClean="0"/>
              <a:t>:</a:t>
            </a:r>
            <a:endParaRPr lang="en-US" sz="3000" dirty="0" smtClean="0"/>
          </a:p>
          <a:p>
            <a:pPr marL="0" lvl="0" indent="0">
              <a:spcBef>
                <a:spcPts val="1600"/>
              </a:spcBef>
              <a:buNone/>
            </a:pPr>
            <a:r>
              <a:rPr lang="en-US" sz="3000" dirty="0">
                <a:solidFill>
                  <a:srgbClr val="FF0000"/>
                </a:solidFill>
                <a:hlinkClick r:id="rId3"/>
              </a:rPr>
              <a:t>https://</a:t>
            </a:r>
            <a:r>
              <a:rPr lang="en-US" sz="3000" dirty="0" err="1">
                <a:solidFill>
                  <a:srgbClr val="FF0000"/>
                </a:solidFill>
                <a:hlinkClick r:id="rId3"/>
              </a:rPr>
              <a:t>goo.gl</a:t>
            </a:r>
            <a:r>
              <a:rPr lang="en-US" sz="3000" dirty="0">
                <a:solidFill>
                  <a:srgbClr val="FF0000"/>
                </a:solidFill>
                <a:hlinkClick r:id="rId3"/>
              </a:rPr>
              <a:t>/forms/1QJKymkcIUDYVGrN2</a:t>
            </a:r>
            <a:endParaRPr sz="30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r>
              <a:rPr lang="en-US" dirty="0" smtClean="0"/>
              <a:t># Digital frameworks </a:t>
            </a:r>
            <a:r>
              <a:rPr lang="mr-IN" dirty="0" smtClean="0"/>
              <a:t>–</a:t>
            </a:r>
            <a:r>
              <a:rPr lang="en-US" dirty="0" smtClean="0"/>
              <a:t> Summer 2018</a:t>
            </a:r>
          </a:p>
          <a:p>
            <a:pPr marL="114300" indent="0">
              <a:buNone/>
            </a:pPr>
            <a:endParaRPr lang="en-US" dirty="0" smtClean="0"/>
          </a:p>
          <a:p>
            <a:pPr marL="114300" indent="0">
              <a:buNone/>
            </a:pPr>
            <a:r>
              <a:rPr lang="en-US" dirty="0" smtClean="0"/>
              <a:t>### By Sean McMinn</a:t>
            </a:r>
          </a:p>
          <a:p>
            <a:pPr marL="114300" indent="0">
              <a:buNone/>
            </a:pPr>
            <a:endParaRPr lang="en-US" dirty="0" smtClean="0"/>
          </a:p>
          <a:p>
            <a:pPr marL="114300" indent="0">
              <a:buNone/>
            </a:pPr>
            <a:r>
              <a:rPr lang="en-US" dirty="0" smtClean="0"/>
              <a:t>Some description you want to write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a:t>
            </a:r>
            <a:r>
              <a:rPr lang="en" sz="3000" dirty="0"/>
              <a:t>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a:t>
            </a:r>
            <a:r>
              <a:rPr lang="en-US" dirty="0" smtClean="0"/>
              <a:t>reporter was </a:t>
            </a:r>
            <a:r>
              <a:rPr lang="en-US" dirty="0"/>
              <a:t>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a:t>
            </a:r>
            <a:r>
              <a:rPr lang="en-US" dirty="0" smtClean="0"/>
              <a:t>reporter check </a:t>
            </a:r>
            <a:r>
              <a:rPr lang="en-US" dirty="0"/>
              <a:t>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a:t>
            </a:r>
            <a:r>
              <a:rPr lang="en-US" b="1" dirty="0" smtClean="0"/>
              <a:t>Quality</a:t>
            </a:r>
          </a:p>
          <a:p>
            <a:endParaRPr lang="en-US" dirty="0"/>
          </a:p>
          <a:p>
            <a:r>
              <a:rPr lang="en-US" dirty="0"/>
              <a:t>Regardless of the form that the </a:t>
            </a:r>
            <a:r>
              <a:rPr lang="en-US" dirty="0" smtClean="0"/>
              <a:t>graphic/story </a:t>
            </a:r>
            <a:r>
              <a:rPr lang="en-US" dirty="0"/>
              <a:t>takes, was it executed at a high degree of quality? (Rank 1-5, with five excellent</a:t>
            </a:r>
            <a:r>
              <a:rPr lang="en-US" dirty="0" smtClean="0"/>
              <a:t>.)</a:t>
            </a:r>
            <a:endParaRPr lang="en-US" dirty="0"/>
          </a:p>
          <a:p>
            <a:pPr marL="285750" indent="-285750">
              <a:buFont typeface="Arial"/>
              <a:buChar char="•"/>
            </a:pPr>
            <a:r>
              <a:rPr lang="en-US" dirty="0"/>
              <a:t>Explain what they did well and areas where improvements could be made. </a:t>
            </a:r>
          </a:p>
          <a:p>
            <a:r>
              <a:rPr lang="en-US" dirty="0"/>
              <a:t>Consider </a:t>
            </a:r>
            <a:r>
              <a:rPr lang="en-US" dirty="0" smtClean="0"/>
              <a:t>some tasks a data story must </a:t>
            </a:r>
            <a:r>
              <a:rPr lang="en-US" dirty="0"/>
              <a:t>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a:t>
            </a:r>
            <a:r>
              <a:rPr lang="en-US" b="1" dirty="0" smtClean="0"/>
              <a:t>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a:t>
            </a:r>
            <a:r>
              <a:rPr lang="en-US" dirty="0" smtClean="0"/>
              <a:t>it: </a:t>
            </a:r>
            <a:endParaRPr lang="en-US" dirty="0"/>
          </a:p>
          <a:p>
            <a:r>
              <a:rPr lang="en-US" dirty="0" smtClean="0"/>
              <a:t>	Look </a:t>
            </a:r>
            <a:r>
              <a:rPr lang="en-US" dirty="0"/>
              <a:t>like it all belonged together?</a:t>
            </a:r>
          </a:p>
          <a:p>
            <a:r>
              <a:rPr lang="en-US" dirty="0" smtClean="0"/>
              <a:t>	Draw </a:t>
            </a:r>
            <a:r>
              <a:rPr lang="en-US" dirty="0"/>
              <a:t>your eye </a:t>
            </a:r>
            <a:r>
              <a:rPr lang="en-US" dirty="0" smtClean="0"/>
              <a:t>first </a:t>
            </a:r>
            <a:r>
              <a:rPr lang="en-US" dirty="0"/>
              <a:t>to the most important pieces of information?</a:t>
            </a:r>
          </a:p>
          <a:p>
            <a:r>
              <a:rPr lang="en-US" dirty="0" smtClean="0"/>
              <a:t>	Make </a:t>
            </a:r>
            <a:r>
              <a:rPr lang="en-US" dirty="0"/>
              <a:t>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a:t>
            </a:r>
            <a:r>
              <a:rPr lang="en-US" dirty="0" smtClean="0"/>
              <a:t>Explain</a:t>
            </a:r>
            <a:endParaRPr lang="en-US" dirty="0"/>
          </a:p>
          <a:p>
            <a:pPr marL="285750" indent="-285750">
              <a:buFont typeface="Arial"/>
              <a:buChar char="•"/>
            </a:pPr>
            <a:r>
              <a:rPr lang="en-US" dirty="0"/>
              <a:t>Color (1-5)</a:t>
            </a:r>
          </a:p>
          <a:p>
            <a:r>
              <a:rPr lang="en-US" dirty="0" smtClean="0"/>
              <a:t>	Explain</a:t>
            </a:r>
            <a:endParaRPr lang="en-US" dirty="0"/>
          </a:p>
        </p:txBody>
      </p:sp>
    </p:spTree>
    <p:extLst>
      <p:ext uri="{BB962C8B-B14F-4D97-AF65-F5344CB8AC3E}">
        <p14:creationId xmlns:p14="http://schemas.microsoft.com/office/powerpoint/2010/main" val="134476327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dirty="0"/>
              <a:t>Objective: </a:t>
            </a:r>
            <a:r>
              <a:rPr lang="en-US" dirty="0" smtClean="0"/>
              <a:t>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a:t>
            </a:r>
            <a:r>
              <a:rPr lang="en-US" dirty="0" smtClean="0"/>
              <a:t>visual or story </a:t>
            </a:r>
            <a:r>
              <a:rPr lang="en-US" dirty="0"/>
              <a:t>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endParaRPr lang="en-US" dirty="0"/>
          </a:p>
        </p:txBody>
      </p:sp>
    </p:spTree>
    <p:extLst>
      <p:ext uri="{BB962C8B-B14F-4D97-AF65-F5344CB8AC3E}">
        <p14:creationId xmlns:p14="http://schemas.microsoft.com/office/powerpoint/2010/main" val="249060747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13121</TotalTime>
  <Words>3983</Words>
  <Application>Microsoft Macintosh PowerPoint</Application>
  <PresentationFormat>On-screen Show (16:9)</PresentationFormat>
  <Paragraphs>329</Paragraphs>
  <Slides>103</Slides>
  <Notes>96</Notes>
  <HiddenSlides>0</HiddenSlides>
  <MMClips>0</MMClips>
  <ScaleCrop>false</ScaleCrop>
  <HeadingPairs>
    <vt:vector size="4" baseType="variant">
      <vt:variant>
        <vt:lpstr>Theme</vt:lpstr>
      </vt:variant>
      <vt:variant>
        <vt:i4>2</vt:i4>
      </vt:variant>
      <vt:variant>
        <vt:lpstr>Slide Titles</vt:lpstr>
      </vt:variant>
      <vt:variant>
        <vt:i4>103</vt:i4>
      </vt:variant>
    </vt:vector>
  </HeadingPairs>
  <TitlesOfParts>
    <vt:vector size="105"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Data Stories</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26</cp:revision>
  <dcterms:modified xsi:type="dcterms:W3CDTF">2018-06-19T23:58:41Z</dcterms:modified>
</cp:coreProperties>
</file>